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20"/>
  </p:notesMasterIdLst>
  <p:sldIdLst>
    <p:sldId id="409" r:id="rId2"/>
    <p:sldId id="378" r:id="rId3"/>
    <p:sldId id="401" r:id="rId4"/>
    <p:sldId id="394" r:id="rId5"/>
    <p:sldId id="384" r:id="rId6"/>
    <p:sldId id="396" r:id="rId7"/>
    <p:sldId id="395" r:id="rId8"/>
    <p:sldId id="391" r:id="rId9"/>
    <p:sldId id="389" r:id="rId10"/>
    <p:sldId id="410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3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E263-C188-4EBA-8C62-FDB680C34F60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E1DF-854F-41E5-A57F-FFA4E50F7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1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366698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>
            <a:spAutoFit/>
          </a:bodyPr>
          <a:lstStyle/>
          <a:p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366698"/>
          </a:xfrm>
          <a:prstGeom prst="rect">
            <a:avLst/>
          </a:prstGeom>
        </p:spPr>
        <p:txBody>
          <a:bodyPr lIns="91420" tIns="91420" rIns="91420" bIns="91420" anchor="t" anchorCtr="0">
            <a:spAutoFit/>
          </a:bodyPr>
          <a:lstStyle/>
          <a:p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" algn="l" rtl="0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rtl="0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rtl="0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rtl="0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rtl="0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rtl="0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rtl="0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6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10A2A-45D1-4524-9150-4A53500513A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46A7-1CC0-4061-924E-11859CD7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47027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803"/>
                <a:gridCol w="7320197"/>
              </a:tblGrid>
              <a:tr h="18762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 smtClean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VOCABULARY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</a:tr>
              <a:tr h="1876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Purpose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To inform, persuade, entertain, or explain something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</a:tr>
              <a:tr h="1399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Audience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Who the writing is intended for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</a:tr>
              <a:tr h="1706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Speaker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The imaginary voice assumed by the writer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 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PRACTICE!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8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1237"/>
            <a:ext cx="8138402" cy="568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noProof="0" dirty="0" smtClean="0">
                <a:solidFill>
                  <a:srgbClr val="1F497D"/>
                </a:solidFill>
                <a:latin typeface="Comic Sans MS" pitchFamily="66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08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5164"/>
            <a:ext cx="5181600" cy="659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 noGrp="1"/>
          </p:cNvSpPr>
          <p:nvPr>
            <p:ph idx="1"/>
          </p:nvPr>
        </p:nvSpPr>
        <p:spPr>
          <a:xfrm rot="16200000">
            <a:off x="-2153456" y="3044006"/>
            <a:ext cx="574599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noProof="0" dirty="0" smtClean="0">
                <a:solidFill>
                  <a:srgbClr val="1F497D"/>
                </a:solidFill>
                <a:latin typeface="Comic Sans MS" pitchFamily="66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27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743"/>
            <a:ext cx="6019800" cy="646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 noGrp="1"/>
          </p:cNvSpPr>
          <p:nvPr>
            <p:ph idx="1"/>
          </p:nvPr>
        </p:nvSpPr>
        <p:spPr>
          <a:xfrm rot="16200000">
            <a:off x="-2334378" y="3020179"/>
            <a:ext cx="6107835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noProof="0" dirty="0" smtClean="0">
                <a:solidFill>
                  <a:srgbClr val="1F497D"/>
                </a:solidFill>
                <a:latin typeface="Comic Sans MS" pitchFamily="66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14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6" y="842913"/>
            <a:ext cx="8008493" cy="53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1F497D"/>
                </a:solidFill>
                <a:latin typeface="Comic Sans MS" pitchFamily="66" charset="0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52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851"/>
            <a:ext cx="46211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214"/>
          <p:cNvSpPr txBox="1">
            <a:spLocks noGrp="1"/>
          </p:cNvSpPr>
          <p:nvPr>
            <p:ph type="title"/>
          </p:nvPr>
        </p:nvSpPr>
        <p:spPr>
          <a:xfrm rot="16200000">
            <a:off x="-2455824" y="2989225"/>
            <a:ext cx="6198327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5.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1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10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noProof="0" dirty="0" smtClean="0">
                <a:solidFill>
                  <a:srgbClr val="1F497D"/>
                </a:solidFill>
                <a:latin typeface="Comic Sans MS" pitchFamily="66" charset="0"/>
              </a:rPr>
              <a:t>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994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81200"/>
            <a:ext cx="6000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rgbClr val="1F497D"/>
                </a:solidFill>
                <a:latin typeface="Comic Sans MS" pitchFamily="66" charset="0"/>
              </a:rPr>
              <a:t>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37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0"/>
            <a:ext cx="8686800" cy="67056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4739"/>
            <a:ext cx="4645025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214"/>
          <p:cNvSpPr txBox="1">
            <a:spLocks/>
          </p:cNvSpPr>
          <p:nvPr/>
        </p:nvSpPr>
        <p:spPr>
          <a:xfrm>
            <a:off x="4354" y="76200"/>
            <a:ext cx="5029200" cy="1169521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8. Ethos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02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09600" y="1571149"/>
            <a:ext cx="8534399" cy="800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x-none"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lang="x-none" sz="2800" b="1" i="0" u="none" strike="noStrike" cap="none" baseline="0">
              <a:solidFill>
                <a:srgbClr val="00387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21" name="Shape 221"/>
          <p:cNvGraphicFramePr/>
          <p:nvPr>
            <p:extLst>
              <p:ext uri="{D42A27DB-BD31-4B8C-83A1-F6EECF244321}">
                <p14:modId xmlns:p14="http://schemas.microsoft.com/office/powerpoint/2010/main" val="1590043624"/>
              </p:ext>
            </p:extLst>
          </p:nvPr>
        </p:nvGraphicFramePr>
        <p:xfrm>
          <a:off x="0" y="2"/>
          <a:ext cx="9144000" cy="69078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66736"/>
                <a:gridCol w="3930316"/>
                <a:gridCol w="2646948"/>
              </a:tblGrid>
              <a:tr h="1402543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3200" dirty="0" smtClean="0"/>
                        <a:t>The 3 Appeals</a:t>
                      </a:r>
                      <a:r>
                        <a:rPr lang="x-none" sz="3200" baseline="0" smtClean="0"/>
                        <a:t> </a:t>
                      </a:r>
                      <a:r>
                        <a:rPr lang="x-none" sz="3200" baseline="0"/>
                        <a:t>of Persuasion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3200">
                          <a:solidFill>
                            <a:srgbClr val="632423"/>
                          </a:solidFill>
                        </a:rPr>
                        <a:t>Explanation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3200">
                          <a:solidFill>
                            <a:srgbClr val="632423"/>
                          </a:solidFill>
                        </a:rPr>
                        <a:t>Presenter</a:t>
                      </a:r>
                      <a:r>
                        <a:rPr lang="x-none" sz="3200" baseline="0">
                          <a:solidFill>
                            <a:srgbClr val="632423"/>
                          </a:solidFill>
                        </a:rPr>
                        <a:t> Appeals to…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792137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32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x-none" sz="3200">
                          <a:solidFill>
                            <a:schemeClr val="dk1"/>
                          </a:solidFill>
                        </a:rPr>
                        <a:t>ETHOS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x-none" sz="3200" b="1" smtClean="0">
                          <a:solidFill>
                            <a:schemeClr val="dk1"/>
                          </a:solidFill>
                        </a:rPr>
                        <a:t>Ethics</a:t>
                      </a:r>
                      <a:r>
                        <a:rPr lang="x-none" sz="3200" b="1">
                          <a:solidFill>
                            <a:schemeClr val="dk1"/>
                          </a:solidFill>
                        </a:rPr>
                        <a:t>. </a:t>
                      </a:r>
                      <a:endParaRPr lang="en-US" sz="32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(“I am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authority and I’m telling you i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t’s the right thing to do!”)</a:t>
                      </a:r>
                      <a:endParaRPr lang="x-none" sz="3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en-US" sz="32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Reputation of Speaker</a:t>
                      </a:r>
                      <a:endParaRPr lang="x-none" sz="3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1636299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32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x-none" sz="3200">
                          <a:solidFill>
                            <a:schemeClr val="dk1"/>
                          </a:solidFill>
                        </a:rPr>
                        <a:t>PATHOS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x-none" sz="3200" b="1">
                          <a:solidFill>
                            <a:schemeClr val="dk1"/>
                          </a:solidFill>
                        </a:rPr>
                        <a:t>Passion</a:t>
                      </a:r>
                      <a:r>
                        <a:rPr lang="x-none" sz="3200" b="1" smtClean="0">
                          <a:solidFill>
                            <a:schemeClr val="dk1"/>
                          </a:solidFill>
                        </a:rPr>
                        <a:t>.</a:t>
                      </a:r>
                      <a:r>
                        <a:rPr lang="en-US" sz="3200" b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(Fear, love, jealousy).</a:t>
                      </a:r>
                      <a:endParaRPr lang="x-none" sz="3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en-US" sz="32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Feelings</a:t>
                      </a:r>
                      <a:endParaRPr lang="x-none" sz="3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2076920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32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x-none" sz="3200">
                          <a:solidFill>
                            <a:schemeClr val="dk1"/>
                          </a:solidFill>
                        </a:rPr>
                        <a:t>LOGOS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4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x-none" sz="3200" b="1">
                          <a:solidFill>
                            <a:schemeClr val="dk1"/>
                          </a:solidFill>
                        </a:rPr>
                        <a:t>Logic</a:t>
                      </a:r>
                      <a:r>
                        <a:rPr lang="x-none" sz="3200" b="1" smtClean="0">
                          <a:solidFill>
                            <a:schemeClr val="dk1"/>
                          </a:solidFill>
                        </a:rPr>
                        <a:t>.</a:t>
                      </a:r>
                      <a:endParaRPr lang="en-US" sz="32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(Facts, data, science)</a:t>
                      </a:r>
                      <a:endParaRPr lang="x-none" sz="32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/>
                        <a:t>
</a:t>
                      </a:r>
                      <a:r>
                        <a:rPr lang="en-US" sz="3200" b="0" dirty="0" smtClean="0">
                          <a:solidFill>
                            <a:schemeClr val="dk1"/>
                          </a:solidFill>
                        </a:rPr>
                        <a:t>Facts</a:t>
                      </a:r>
                      <a:endParaRPr lang="x-none" sz="3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01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52400" y="152400"/>
            <a:ext cx="8735012" cy="6496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6934199" cy="1046410"/>
          </a:xfrm>
          <a:prstGeom prst="rect">
            <a:avLst/>
          </a:prstGeom>
          <a:solidFill>
            <a:schemeClr val="lt1">
              <a:alpha val="73725"/>
            </a:schemeClr>
          </a:solidFill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ct val="25000"/>
              <a:buFont typeface="Trebuchet MS"/>
              <a:buNone/>
            </a:pPr>
            <a:r>
              <a:rPr lang="x-none" sz="2800" b="1" i="0" u="none" strike="noStrike" cap="none" baseline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</a:t>
            </a:r>
            <a:r>
              <a:rPr lang="x-none" sz="2800" b="1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makes this persuasive? What are they trying to persuade you to believe?</a:t>
            </a:r>
          </a:p>
        </p:txBody>
      </p:sp>
    </p:spTree>
    <p:extLst>
      <p:ext uri="{BB962C8B-B14F-4D97-AF65-F5344CB8AC3E}">
        <p14:creationId xmlns:p14="http://schemas.microsoft.com/office/powerpoint/2010/main" val="16121587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24080" cy="6477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" y="1371600"/>
            <a:ext cx="9048507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4"/>
          <p:cNvSpPr txBox="1">
            <a:spLocks/>
          </p:cNvSpPr>
          <p:nvPr/>
        </p:nvSpPr>
        <p:spPr>
          <a:xfrm>
            <a:off x="58453" y="76200"/>
            <a:ext cx="50292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2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65" y="0"/>
            <a:ext cx="8615035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02622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214"/>
          <p:cNvSpPr txBox="1">
            <a:spLocks/>
          </p:cNvSpPr>
          <p:nvPr/>
        </p:nvSpPr>
        <p:spPr>
          <a:xfrm>
            <a:off x="0" y="37011"/>
            <a:ext cx="50292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40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9" y="304800"/>
            <a:ext cx="883281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4"/>
          <p:cNvSpPr txBox="1">
            <a:spLocks/>
          </p:cNvSpPr>
          <p:nvPr/>
        </p:nvSpPr>
        <p:spPr>
          <a:xfrm>
            <a:off x="152400" y="152400"/>
            <a:ext cx="50292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414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837342" cy="65532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89742" cy="46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4"/>
          <p:cNvSpPr txBox="1">
            <a:spLocks/>
          </p:cNvSpPr>
          <p:nvPr/>
        </p:nvSpPr>
        <p:spPr>
          <a:xfrm>
            <a:off x="52251" y="80568"/>
            <a:ext cx="50292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24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382000" cy="6858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5577"/>
            <a:ext cx="4953000" cy="668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4"/>
          <p:cNvSpPr txBox="1">
            <a:spLocks/>
          </p:cNvSpPr>
          <p:nvPr/>
        </p:nvSpPr>
        <p:spPr>
          <a:xfrm>
            <a:off x="34834" y="133400"/>
            <a:ext cx="2022566" cy="2154406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</a:t>
            </a:r>
          </a:p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Pathos, </a:t>
            </a:r>
          </a:p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or </a:t>
            </a:r>
          </a:p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340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2170664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763000" cy="66294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225"/>
            <a:ext cx="5334000" cy="68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214"/>
          <p:cNvSpPr txBox="1">
            <a:spLocks/>
          </p:cNvSpPr>
          <p:nvPr/>
        </p:nvSpPr>
        <p:spPr>
          <a:xfrm>
            <a:off x="76200" y="76200"/>
            <a:ext cx="5029200" cy="677078"/>
          </a:xfrm>
          <a:prstGeom prst="rect">
            <a:avLst/>
          </a:prstGeom>
          <a:solidFill>
            <a:srgbClr val="EEECE1">
              <a:lumMod val="90000"/>
            </a:srgbClr>
          </a:solidFill>
          <a:ln>
            <a:noFill/>
          </a:ln>
        </p:spPr>
        <p:txBody>
          <a:bodyPr vert="horz" wrap="square" lIns="91425" tIns="91425" rIns="91425" bIns="91425" rtlCol="0" anchor="t" anchorCtr="0">
            <a:spAutoFit/>
          </a:bodyPr>
          <a:lstStyle>
            <a:lvl1pPr marL="342900" indent="-19050" algn="l" defTabSz="914400" rtl="0" eaLnBrk="1" latinLnBrk="0" hangingPunct="1"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32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69850" algn="l" defTabSz="914400" rtl="0" eaLnBrk="1" latinLnBrk="0" hangingPunct="1">
              <a:spcBef>
                <a:spcPts val="560"/>
              </a:spcBef>
              <a:buClr>
                <a:schemeClr val="dk2"/>
              </a:buClr>
              <a:buFont typeface="Courier New"/>
              <a:buChar char="o"/>
              <a:defRPr sz="28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76200" algn="l" defTabSz="914400" rtl="0" eaLnBrk="1" latinLnBrk="0" hangingPunct="1">
              <a:spcBef>
                <a:spcPts val="480"/>
              </a:spcBef>
              <a:buClr>
                <a:schemeClr val="dk2"/>
              </a:buClr>
              <a:buFont typeface="Wingdings"/>
              <a:buChar char="§"/>
              <a:defRPr sz="24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kern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Courier New"/>
              <a:buChar char="o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25400" algn="l" defTabSz="914400" rtl="0" eaLnBrk="1" latinLnBrk="0" hangingPunct="1">
              <a:spcBef>
                <a:spcPts val="400"/>
              </a:spcBef>
              <a:buClr>
                <a:schemeClr val="dk2"/>
              </a:buClr>
              <a:buFont typeface="Wingdings"/>
              <a:buChar char="§"/>
              <a:defRPr sz="2000" kern="12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marR="0" lvl="0" indent="-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sym typeface="Trebuchet MS"/>
              </a:rPr>
              <a:t>Ethos, Pathos or Logos?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itchFamily="66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06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10576</TotalTime>
  <Words>166</Words>
  <Application>Microsoft Office PowerPoint</Application>
  <PresentationFormat>On-screen Show (4:3)</PresentationFormat>
  <Paragraphs>49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 </vt:lpstr>
      <vt:lpstr>What makes this persuasive? What are they trying to persuade you to believe?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Ethos, Pathos or Logos?</vt:lpstr>
      <vt:lpstr>PowerPoint Presentation</vt:lpstr>
      <vt:lpstr>PowerPoint Presentation</vt:lpstr>
      <vt:lpstr>4. Ethos, Pathos or Logos?</vt:lpstr>
      <vt:lpstr>5. Ethos, Pathos or Logos?</vt:lpstr>
      <vt:lpstr>6. Ethos, Pathos or Logos?</vt:lpstr>
      <vt:lpstr>7. Ethos, Pathos or Logos?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Howard</dc:creator>
  <cp:lastModifiedBy>Jeanine Davis</cp:lastModifiedBy>
  <cp:revision>255</cp:revision>
  <dcterms:created xsi:type="dcterms:W3CDTF">2012-03-07T19:50:21Z</dcterms:created>
  <dcterms:modified xsi:type="dcterms:W3CDTF">2014-08-18T17:45:35Z</dcterms:modified>
</cp:coreProperties>
</file>